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93" r:id="rId5"/>
    <p:sldId id="290" r:id="rId6"/>
    <p:sldId id="286" r:id="rId7"/>
    <p:sldId id="291" r:id="rId8"/>
    <p:sldId id="287" r:id="rId9"/>
    <p:sldId id="288" r:id="rId10"/>
    <p:sldId id="289" r:id="rId11"/>
    <p:sldId id="283" r:id="rId12"/>
    <p:sldId id="474" r:id="rId13"/>
    <p:sldId id="475" r:id="rId14"/>
    <p:sldId id="280" r:id="rId15"/>
    <p:sldId id="29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D19D9A-D29C-73C8-4082-4A35484238D9}" name="Nypaver, Michele" initials="NM" userId="S::michelen@med.umich.edu::fdb580c4-b456-44d2-9683-2b744aba85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gikyan, Megan" initials="HM" lastIdx="8" clrIdx="0">
    <p:extLst>
      <p:ext uri="{19B8F6BF-5375-455C-9EA6-DF929625EA0E}">
        <p15:presenceInfo xmlns:p15="http://schemas.microsoft.com/office/powerpoint/2012/main" userId="S-1-5-21-151606367-2082624055-312552118-318968" providerId="AD"/>
      </p:ext>
    </p:extLst>
  </p:cmAuthor>
  <p:cmAuthor id="2" name="Microsoft Office User" initials="MOU" lastIdx="13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3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53495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9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7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4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1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7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235C08-DD5D-44C4-9E11-3F82F3EA5C1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324421" y="52503"/>
            <a:ext cx="6649008" cy="682169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5332329" y="53495"/>
            <a:ext cx="6649008" cy="680964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2A85-068E-4B2B-B996-68F11D9B3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oosingwisely.org/societies/american-academy-of-pediatrics-section-on-emergency-medicine-and-the-canadian-association-of-emergency-physicians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oosingwisely.org/societies/american-academy-of-pediatrics-section-on-emergency-medicine-and-the-canadian-association-of-emergency-physician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oosingwisely.org/clinician-lists/society-hospital-medicine-pediatric-chest-radiographs-for-uncomplicated-asthma-bronchiolitis/" TargetMode="External"/><Relationship Id="rId2" Type="http://schemas.openxmlformats.org/officeDocument/2006/relationships/hyperlink" Target="https://www.nhlbi.nih.gov/health-topics/guidelines-for-diagnosis-management-of-asthm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uepartnerships.com/" TargetMode="External"/><Relationship Id="rId2" Type="http://schemas.openxmlformats.org/officeDocument/2006/relationships/hyperlink" Target="https://medicqi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oosingwisely.org/clinician-lists/society-hospital-medicine-pediatric-chest-radiographs-for-uncomplicated-asthma-bronchioliti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oosingwisely.org/clinician-lists/society-hospital-medicine-pediatric-chest-radiographs-for-uncomplicated-asthma-bronchiolitis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1753000"/>
            <a:ext cx="10504170" cy="200025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MEDIC Guidelines to Reduce</a:t>
            </a:r>
            <a:br>
              <a:rPr lang="en-US" b="1" dirty="0"/>
            </a:br>
            <a:r>
              <a:rPr lang="en-US" b="1" dirty="0"/>
              <a:t> Low-Value CXRs in Children with Asthma, Croup, or Bronchiolitis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5905" y="4427620"/>
            <a:ext cx="9144000" cy="516489"/>
          </a:xfrm>
        </p:spPr>
        <p:txBody>
          <a:bodyPr>
            <a:normAutofit lnSpcReduction="10000"/>
          </a:bodyPr>
          <a:lstStyle/>
          <a:p>
            <a:r>
              <a:rPr lang="en-US" sz="3200" i="1" dirty="0"/>
              <a:t>Supplemental Material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7" y="6417995"/>
            <a:ext cx="2341095" cy="3651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578165" y="6600557"/>
            <a:ext cx="161383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50" i="1" dirty="0"/>
              <a:t>Last updated: 1/26/2023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1793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91273" y="174572"/>
            <a:ext cx="6985650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these comorbidities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2260234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4710609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6623" y="174572"/>
            <a:ext cx="2931143" cy="39103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225407" y="2167900"/>
            <a:ext cx="657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Acknowledge that the decision to order a CXR may be influenced by underlying conditions in children with asthma, bronchiolitis or croup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5407" y="4402832"/>
            <a:ext cx="9681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Identification of certain co morbid conditions that when present in children with asthma, bronchiolitis or croup may require more comprehensive diagnostic evaluation including in some cases a CXR</a:t>
            </a:r>
          </a:p>
          <a:p>
            <a:pPr>
              <a:spcAft>
                <a:spcPts val="1200"/>
              </a:spcAft>
            </a:pPr>
            <a:r>
              <a:rPr lang="en-US" dirty="0"/>
              <a:t>Presence of these comorbidities does not mean a CXR should be automatically ordered</a:t>
            </a:r>
          </a:p>
        </p:txBody>
      </p:sp>
    </p:spTree>
    <p:extLst>
      <p:ext uri="{BB962C8B-B14F-4D97-AF65-F5344CB8AC3E}">
        <p14:creationId xmlns:p14="http://schemas.microsoft.com/office/powerpoint/2010/main" val="286441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11" y="1602423"/>
            <a:ext cx="6015033" cy="4585323"/>
          </a:xfrm>
        </p:spPr>
        <p:txBody>
          <a:bodyPr>
            <a:noAutofit/>
          </a:bodyPr>
          <a:lstStyle/>
          <a:p>
            <a:r>
              <a:rPr lang="en-US" dirty="0"/>
              <a:t>Consensus-driven</a:t>
            </a:r>
          </a:p>
          <a:p>
            <a:r>
              <a:rPr lang="en-US" dirty="0"/>
              <a:t>Supported by thoughtful review of evidence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Developed for PEM/ED clinicians by: </a:t>
            </a:r>
          </a:p>
          <a:p>
            <a:pPr lvl="1"/>
            <a:r>
              <a:rPr lang="en-US" b="1" dirty="0"/>
              <a:t>Practicing ED physicians</a:t>
            </a:r>
          </a:p>
          <a:p>
            <a:pPr lvl="1"/>
            <a:r>
              <a:rPr lang="en-US" b="1" dirty="0"/>
              <a:t>From multiple health systems </a:t>
            </a:r>
          </a:p>
          <a:p>
            <a:pPr lvl="1"/>
            <a:r>
              <a:rPr lang="en-US" b="1" dirty="0"/>
              <a:t>Across the state of Michigan</a:t>
            </a:r>
          </a:p>
          <a:p>
            <a:r>
              <a:rPr lang="en-US" dirty="0"/>
              <a:t>To optimize ED use of CXR in children with respiratory illness</a:t>
            </a:r>
          </a:p>
          <a:p>
            <a:r>
              <a:rPr lang="en-US" dirty="0"/>
              <a:t>Endorsed by MEDIC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750" y="371631"/>
            <a:ext cx="6469553" cy="720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are these guidelines?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D6539-F613-D5A6-5648-B064BCAE4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231" y="371631"/>
            <a:ext cx="2131138" cy="2847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343D94-35B5-AFA6-55C7-084AA07F6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883" y="2010824"/>
            <a:ext cx="2131138" cy="28363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D5DC23-237F-913B-6EEB-F3FFB27DB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8556" y="3782474"/>
            <a:ext cx="2131138" cy="283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8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5332-4E7C-492D-B861-D62B353D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7" y="228600"/>
            <a:ext cx="11401425" cy="1420168"/>
          </a:xfrm>
        </p:spPr>
        <p:txBody>
          <a:bodyPr>
            <a:normAutofit/>
          </a:bodyPr>
          <a:lstStyle/>
          <a:p>
            <a:r>
              <a:rPr lang="en-US" dirty="0"/>
              <a:t>New 2022 pediatric Choosing Wisely guidelines </a:t>
            </a:r>
            <a:br>
              <a:rPr lang="en-US" dirty="0"/>
            </a:br>
            <a:r>
              <a:rPr lang="en-US" dirty="0"/>
              <a:t>align with MEDIC CXR reduction strategy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95B122-DED8-8AB5-9512-2113567FD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105" y="1648768"/>
            <a:ext cx="9461790" cy="46786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5CA3574-AD2C-B0FE-BC1E-58D994D1FA7F}"/>
              </a:ext>
            </a:extLst>
          </p:cNvPr>
          <p:cNvSpPr txBox="1"/>
          <p:nvPr/>
        </p:nvSpPr>
        <p:spPr>
          <a:xfrm>
            <a:off x="5686425" y="6327420"/>
            <a:ext cx="6505575" cy="520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200" dirty="0"/>
              <a:t>American Academy of Pediatrics Subcommittee on Emergency Medicine &amp; Canadian Association of Emergency Physicians. </a:t>
            </a:r>
            <a:r>
              <a:rPr lang="en-US" sz="1200" dirty="0">
                <a:hlinkClick r:id="rId3"/>
              </a:rPr>
              <a:t>Five Things Physicians &amp; Patients Should Question</a:t>
            </a:r>
            <a:r>
              <a:rPr lang="en-US" sz="1200" dirty="0"/>
              <a:t>. Choosing Wisely. 2022 Dec.</a:t>
            </a:r>
          </a:p>
        </p:txBody>
      </p:sp>
    </p:spTree>
    <p:extLst>
      <p:ext uri="{BB962C8B-B14F-4D97-AF65-F5344CB8AC3E}">
        <p14:creationId xmlns:p14="http://schemas.microsoft.com/office/powerpoint/2010/main" val="120858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6E22B-A48B-19DF-44F3-7D41912AE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196849"/>
            <a:ext cx="10515600" cy="968375"/>
          </a:xfrm>
        </p:spPr>
        <p:txBody>
          <a:bodyPr/>
          <a:lstStyle/>
          <a:p>
            <a:r>
              <a:rPr lang="en-US" dirty="0"/>
              <a:t>MEDIC Guideline Updates: January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24DE1-265C-AE37-B94B-B4FEA5DE6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63675"/>
            <a:ext cx="11106150" cy="51181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MEDIC guidelines are updated as evidence evolves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Recent changes / updates to this MEDIC Toolkit include: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Complaints of chest pain &amp; aerodigestive foreign body applied to all three diagnoses (asthma, bronchiolitis, &amp; croup)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Previously chest pain was only applied to asthma &amp; bronchiolitis and suspicion for aerodigestive foreign body to croup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Changes incorporated based on input from MEDIC Pediatric Committee members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Removal of “first time wheezing” as a potential exception for CXR use (e.g. clinicians may consider this a reasonable cause for CXR order)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With further review, evidence, &amp; endorsed practice from Choosing Wisely national/international recommendations strongly suggest CXRs should no longer be routinely ordered in EDs in this population</a:t>
            </a:r>
          </a:p>
        </p:txBody>
      </p:sp>
    </p:spTree>
    <p:extLst>
      <p:ext uri="{BB962C8B-B14F-4D97-AF65-F5344CB8AC3E}">
        <p14:creationId xmlns:p14="http://schemas.microsoft.com/office/powerpoint/2010/main" val="2896304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2885"/>
            <a:ext cx="4630783" cy="941161"/>
          </a:xfrm>
        </p:spPr>
        <p:txBody>
          <a:bodyPr/>
          <a:lstStyle/>
          <a:p>
            <a:r>
              <a:rPr lang="en-US" dirty="0"/>
              <a:t>Key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094046"/>
            <a:ext cx="11138262" cy="576094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American Academy of Pediatrics Subcommittee on Emergency Medicine &amp; Canadian Association of Emergency Physicians. </a:t>
            </a:r>
            <a:r>
              <a:rPr lang="en-US" dirty="0">
                <a:hlinkClick r:id="rId2"/>
              </a:rPr>
              <a:t>Five Things Physicians &amp; Patients Should Question</a:t>
            </a:r>
            <a:r>
              <a:rPr lang="en-US" dirty="0"/>
              <a:t>. Choosing Wisely. 2022 Dec.</a:t>
            </a:r>
          </a:p>
          <a:p>
            <a:pPr>
              <a:lnSpc>
                <a:spcPct val="120000"/>
              </a:lnSpc>
            </a:pPr>
            <a:r>
              <a:rPr lang="en-US" dirty="0"/>
              <a:t>American Academy of Pediatrics Subcommittee on Diagnosis and Management of Bronchiolitis. Diagnosis and management of bronchiolitis. </a:t>
            </a:r>
            <a:r>
              <a:rPr lang="en-US" i="1" dirty="0"/>
              <a:t>Pediatrics</a:t>
            </a:r>
            <a:r>
              <a:rPr lang="en-US" dirty="0"/>
              <a:t>. 2006 Oct;118(4):1774-93. </a:t>
            </a:r>
          </a:p>
          <a:p>
            <a:pPr>
              <a:lnSpc>
                <a:spcPct val="120000"/>
              </a:lnSpc>
            </a:pPr>
            <a:r>
              <a:rPr lang="en-US" dirty="0"/>
              <a:t>Chamberlain JM, et al. Practice pattern variation in the care of children with acute asthma. Academic </a:t>
            </a:r>
            <a:r>
              <a:rPr lang="en-US" i="1" dirty="0"/>
              <a:t>Emergency Medicine Journal. </a:t>
            </a:r>
            <a:r>
              <a:rPr lang="en-US" dirty="0"/>
              <a:t>Feb 2016; 23(2).</a:t>
            </a:r>
          </a:p>
          <a:p>
            <a:pPr>
              <a:lnSpc>
                <a:spcPct val="120000"/>
              </a:lnSpc>
            </a:pPr>
            <a:r>
              <a:rPr lang="en-US" dirty="0"/>
              <a:t>Chao JH, et al. Predictors of airspace disease on CXR in ED patients with clinical bronchiolitis: A systematic review and meta-analysis. </a:t>
            </a:r>
            <a:r>
              <a:rPr lang="en-US" i="1" dirty="0"/>
              <a:t>Academic Emergency Medicine Journal.</a:t>
            </a:r>
            <a:r>
              <a:rPr lang="en-US" dirty="0"/>
              <a:t> Oct 2016;23(10).</a:t>
            </a:r>
          </a:p>
          <a:p>
            <a:pPr>
              <a:lnSpc>
                <a:spcPct val="120000"/>
              </a:lnSpc>
            </a:pPr>
            <a:r>
              <a:rPr lang="en-US" dirty="0"/>
              <a:t>Choi J, Lee GL. Common pediatric respiratory emergencies. </a:t>
            </a:r>
            <a:r>
              <a:rPr lang="en-US" i="1" dirty="0" err="1"/>
              <a:t>Emerg</a:t>
            </a:r>
            <a:r>
              <a:rPr lang="en-US" i="1" dirty="0"/>
              <a:t> Med </a:t>
            </a:r>
            <a:r>
              <a:rPr lang="en-US" i="1" dirty="0" err="1"/>
              <a:t>Clin</a:t>
            </a:r>
            <a:r>
              <a:rPr lang="en-US" i="1" dirty="0"/>
              <a:t> North Am</a:t>
            </a:r>
            <a:r>
              <a:rPr lang="en-US" dirty="0"/>
              <a:t>. 2012 May;30(2):529-63, x.</a:t>
            </a:r>
          </a:p>
          <a:p>
            <a:pPr>
              <a:lnSpc>
                <a:spcPct val="120000"/>
              </a:lnSpc>
            </a:pPr>
            <a:r>
              <a:rPr lang="en-US" dirty="0"/>
              <a:t>Florin TA, et al. Pneumonia in children presenting to the emergency department with asthma exacerbation. </a:t>
            </a:r>
            <a:r>
              <a:rPr lang="en-US" i="1" dirty="0"/>
              <a:t>JAMA </a:t>
            </a:r>
            <a:r>
              <a:rPr lang="en-US" i="1" dirty="0" err="1"/>
              <a:t>Pediatr</a:t>
            </a:r>
            <a:r>
              <a:rPr lang="en-US" dirty="0"/>
              <a:t>. 2016 Aug 1;170(8):803-5.</a:t>
            </a:r>
          </a:p>
          <a:p>
            <a:pPr>
              <a:lnSpc>
                <a:spcPct val="120000"/>
              </a:lnSpc>
            </a:pPr>
            <a:r>
              <a:rPr lang="en-US" dirty="0"/>
              <a:t>Florin TA, et al. Viral bronchiolitis. </a:t>
            </a:r>
            <a:r>
              <a:rPr lang="en-US" i="1" dirty="0"/>
              <a:t>Lancet</a:t>
            </a:r>
            <a:r>
              <a:rPr lang="en-US" dirty="0"/>
              <a:t>. 2017 Jan 14;389(10065):211-224. </a:t>
            </a:r>
          </a:p>
          <a:p>
            <a:pPr>
              <a:lnSpc>
                <a:spcPct val="120000"/>
              </a:lnSpc>
            </a:pPr>
            <a:r>
              <a:rPr lang="en-US" dirty="0"/>
              <a:t>Hanna J, et al. Epidemiological analysis of croup in the emergency department using two national datasets. </a:t>
            </a:r>
            <a:r>
              <a:rPr lang="en-US" i="1" dirty="0" err="1"/>
              <a:t>Int</a:t>
            </a:r>
            <a:r>
              <a:rPr lang="en-US" i="1" dirty="0"/>
              <a:t> J </a:t>
            </a:r>
            <a:r>
              <a:rPr lang="en-US" i="1" dirty="0" err="1"/>
              <a:t>Pediatr</a:t>
            </a:r>
            <a:r>
              <a:rPr lang="en-US" i="1" dirty="0"/>
              <a:t> </a:t>
            </a:r>
            <a:r>
              <a:rPr lang="en-US" i="1" dirty="0" err="1"/>
              <a:t>Otorhinolaryngol</a:t>
            </a:r>
            <a:r>
              <a:rPr lang="en-US" dirty="0"/>
              <a:t>. 2019 Nov;126:109641. 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Mansbach</a:t>
            </a:r>
            <a:r>
              <a:rPr lang="en-US" dirty="0"/>
              <a:t> JM, et al. Bronchiolitis in US emergency departments 1992 to 2000: epidemiology and practice variation. </a:t>
            </a:r>
            <a:r>
              <a:rPr lang="en-US" i="1" dirty="0" err="1"/>
              <a:t>Pediatr</a:t>
            </a:r>
            <a:r>
              <a:rPr lang="en-US" i="1" dirty="0"/>
              <a:t> </a:t>
            </a:r>
            <a:r>
              <a:rPr lang="en-US" i="1" dirty="0" err="1"/>
              <a:t>Emerg</a:t>
            </a:r>
            <a:r>
              <a:rPr lang="en-US" i="1" dirty="0"/>
              <a:t> Care</a:t>
            </a:r>
            <a:r>
              <a:rPr lang="en-US" dirty="0"/>
              <a:t>. 2005 Apr;21(4):242-7. </a:t>
            </a:r>
          </a:p>
        </p:txBody>
      </p:sp>
    </p:spTree>
    <p:extLst>
      <p:ext uri="{BB962C8B-B14F-4D97-AF65-F5344CB8AC3E}">
        <p14:creationId xmlns:p14="http://schemas.microsoft.com/office/powerpoint/2010/main" val="2810886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3403"/>
            <a:ext cx="5532782" cy="941161"/>
          </a:xfrm>
        </p:spPr>
        <p:txBody>
          <a:bodyPr>
            <a:normAutofit/>
          </a:bodyPr>
          <a:lstStyle/>
          <a:p>
            <a:r>
              <a:rPr lang="en-US" dirty="0"/>
              <a:t>Key References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52" y="954564"/>
            <a:ext cx="11138262" cy="587344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National Asthma Education and Prevention Program. Expert panel report 3 (EPR 3): Guidelines for the diagnosis and management of asthma-summary report 2007. </a:t>
            </a:r>
            <a:r>
              <a:rPr lang="en-US" i="1" dirty="0"/>
              <a:t>J Allergy </a:t>
            </a:r>
            <a:r>
              <a:rPr lang="en-US" i="1" dirty="0" err="1"/>
              <a:t>Clin</a:t>
            </a:r>
            <a:r>
              <a:rPr lang="en-US" i="1" dirty="0"/>
              <a:t> </a:t>
            </a:r>
            <a:r>
              <a:rPr lang="en-US" i="1" dirty="0" err="1"/>
              <a:t>Immunol</a:t>
            </a:r>
            <a:r>
              <a:rPr lang="en-US" i="1" dirty="0"/>
              <a:t>. </a:t>
            </a:r>
            <a:r>
              <a:rPr lang="en-US" dirty="0"/>
              <a:t>2007;120:S94-S138. </a:t>
            </a:r>
            <a:r>
              <a:rPr lang="en-US" b="1" dirty="0"/>
              <a:t>This document can also be found here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https://www.nhlbi.nih.gov/health-topics/guidelines-for-diagnosis-management-of-asthma</a:t>
            </a:r>
            <a:r>
              <a:rPr lang="en-US" dirty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Petrocheilou</a:t>
            </a:r>
            <a:r>
              <a:rPr lang="en-US" dirty="0"/>
              <a:t> A, et al. Viral Croup: diagnosis and a treatment algorithm. </a:t>
            </a:r>
            <a:r>
              <a:rPr lang="en-US" i="1" dirty="0" err="1"/>
              <a:t>Pediatr</a:t>
            </a:r>
            <a:r>
              <a:rPr lang="en-US" i="1" dirty="0"/>
              <a:t> </a:t>
            </a:r>
            <a:r>
              <a:rPr lang="en-US" i="1" dirty="0" err="1"/>
              <a:t>Pulm</a:t>
            </a:r>
            <a:r>
              <a:rPr lang="en-US" dirty="0"/>
              <a:t>. 2014;49(5).</a:t>
            </a:r>
          </a:p>
          <a:p>
            <a:pPr>
              <a:lnSpc>
                <a:spcPct val="120000"/>
              </a:lnSpc>
            </a:pPr>
            <a:r>
              <a:rPr lang="en-US" dirty="0"/>
              <a:t>Ralston RL, et al. Clinical Practice Guideline: The diagnosis, management and prevention of bronchiolitis. From the American Academy of Pediatrics. </a:t>
            </a:r>
            <a:r>
              <a:rPr lang="en-US" i="1" dirty="0"/>
              <a:t>Pediatrics.</a:t>
            </a:r>
            <a:r>
              <a:rPr lang="en-US" dirty="0"/>
              <a:t> November 2014; 134 (5). 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212121"/>
                </a:solidFill>
                <a:ea typeface="Calibri" panose="020F0502020204030204" pitchFamily="34" charset="0"/>
              </a:rPr>
              <a:t>Richards AM. Pediatric Respiratory Emergencies. </a:t>
            </a:r>
            <a:r>
              <a:rPr lang="en-US" i="1" dirty="0" err="1">
                <a:solidFill>
                  <a:srgbClr val="212121"/>
                </a:solidFill>
                <a:ea typeface="Calibri" panose="020F0502020204030204" pitchFamily="34" charset="0"/>
              </a:rPr>
              <a:t>Emerg</a:t>
            </a:r>
            <a:r>
              <a:rPr lang="en-US" i="1" dirty="0">
                <a:solidFill>
                  <a:srgbClr val="212121"/>
                </a:solidFill>
                <a:ea typeface="Calibri" panose="020F0502020204030204" pitchFamily="34" charset="0"/>
              </a:rPr>
              <a:t> Med </a:t>
            </a:r>
            <a:r>
              <a:rPr lang="en-US" i="1" dirty="0" err="1">
                <a:solidFill>
                  <a:srgbClr val="212121"/>
                </a:solidFill>
                <a:ea typeface="Calibri" panose="020F0502020204030204" pitchFamily="34" charset="0"/>
              </a:rPr>
              <a:t>Clin</a:t>
            </a:r>
            <a:r>
              <a:rPr lang="en-US" i="1" dirty="0">
                <a:solidFill>
                  <a:srgbClr val="212121"/>
                </a:solidFill>
                <a:ea typeface="Calibri" panose="020F0502020204030204" pitchFamily="34" charset="0"/>
              </a:rPr>
              <a:t> North Am</a:t>
            </a:r>
            <a:r>
              <a:rPr lang="en-US" dirty="0">
                <a:solidFill>
                  <a:srgbClr val="212121"/>
                </a:solidFill>
                <a:ea typeface="Calibri" panose="020F0502020204030204" pitchFamily="34" charset="0"/>
              </a:rPr>
              <a:t>. 2016 Feb;34(1):77-96. 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Shah SN, et al.  Does this child have pneumonia? The rational clinical examination systematic review. </a:t>
            </a:r>
            <a:r>
              <a:rPr lang="en-US" i="1" dirty="0"/>
              <a:t>JAMA</a:t>
            </a:r>
            <a:r>
              <a:rPr lang="en-US" dirty="0"/>
              <a:t>. 2017;318(5):462-471.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Shuh</a:t>
            </a:r>
            <a:r>
              <a:rPr lang="en-US" dirty="0"/>
              <a:t> S, et al. Evaluation of the utility of radiography in acute bronchiolitis. </a:t>
            </a:r>
            <a:r>
              <a:rPr lang="en-US" i="1" dirty="0"/>
              <a:t>J </a:t>
            </a:r>
            <a:r>
              <a:rPr lang="en-US" i="1" dirty="0" err="1"/>
              <a:t>Pediatr</a:t>
            </a:r>
            <a:r>
              <a:rPr lang="en-US" dirty="0"/>
              <a:t>. 2007; 150:429-433</a:t>
            </a:r>
          </a:p>
          <a:p>
            <a:pPr>
              <a:lnSpc>
                <a:spcPct val="120000"/>
              </a:lnSpc>
            </a:pPr>
            <a:r>
              <a:rPr lang="en-US" dirty="0"/>
              <a:t>Society of Hospital Medicine: Pediatric Hospital Medicine. </a:t>
            </a:r>
            <a:r>
              <a:rPr lang="en-US" i="1" dirty="0"/>
              <a:t>Choosing Wisely. </a:t>
            </a:r>
            <a:r>
              <a:rPr lang="en-US" dirty="0"/>
              <a:t>2013 February.  </a:t>
            </a:r>
            <a:r>
              <a:rPr lang="en-US" dirty="0">
                <a:hlinkClick r:id="rId3"/>
              </a:rPr>
              <a:t>https://www.choosingwisely.org/clinician-lists/society-hospital-medicine-pediatric-chest-radiographs-for-uncomplicated-asthma-bronchiolitis/</a:t>
            </a:r>
            <a:r>
              <a:rPr lang="en-US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2900" dirty="0"/>
              <a:t>Trottier ED, Chan K, Allain D, Chauvin-</a:t>
            </a:r>
            <a:r>
              <a:rPr lang="en-US" sz="2900" dirty="0" err="1"/>
              <a:t>Kimoff</a:t>
            </a:r>
            <a:r>
              <a:rPr lang="en-US" sz="2900" dirty="0"/>
              <a:t> L. Managing an acute asthma exacerbation in children. </a:t>
            </a:r>
            <a:r>
              <a:rPr lang="en-US" sz="2900" dirty="0" err="1"/>
              <a:t>Paediatr</a:t>
            </a:r>
            <a:r>
              <a:rPr lang="en-US" sz="2900" dirty="0"/>
              <a:t> Child Health. 2021;26(7):438-439. DOI: 10.1093/</a:t>
            </a:r>
            <a:r>
              <a:rPr lang="en-US" sz="2900" dirty="0" err="1"/>
              <a:t>pch</a:t>
            </a:r>
            <a:r>
              <a:rPr lang="en-US" sz="2900" dirty="0"/>
              <a:t>/pxab058</a:t>
            </a:r>
          </a:p>
          <a:p>
            <a:pPr>
              <a:lnSpc>
                <a:spcPct val="120000"/>
              </a:lnSpc>
            </a:pPr>
            <a:r>
              <a:rPr lang="en-US" dirty="0"/>
              <a:t>Zahran HS, et al. Vital Signs: Asthma in Children - United States, 2001-2016. </a:t>
            </a:r>
            <a:r>
              <a:rPr lang="en-US" i="1" dirty="0"/>
              <a:t>MMWR </a:t>
            </a:r>
            <a:r>
              <a:rPr lang="en-US" i="1" dirty="0" err="1"/>
              <a:t>Morb</a:t>
            </a:r>
            <a:r>
              <a:rPr lang="en-US" i="1" dirty="0"/>
              <a:t> Mortal </a:t>
            </a:r>
            <a:r>
              <a:rPr lang="en-US" i="1" dirty="0" err="1"/>
              <a:t>Wkly</a:t>
            </a:r>
            <a:r>
              <a:rPr lang="en-US" i="1" dirty="0"/>
              <a:t> Rep</a:t>
            </a:r>
            <a:r>
              <a:rPr lang="en-US" dirty="0"/>
              <a:t>. 2018 Feb 9;67(5):149-155. </a:t>
            </a:r>
          </a:p>
        </p:txBody>
      </p:sp>
    </p:spTree>
    <p:extLst>
      <p:ext uri="{BB962C8B-B14F-4D97-AF65-F5344CB8AC3E}">
        <p14:creationId xmlns:p14="http://schemas.microsoft.com/office/powerpoint/2010/main" val="187743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453"/>
            <a:ext cx="10515600" cy="949325"/>
          </a:xfrm>
        </p:spPr>
        <p:txBody>
          <a:bodyPr/>
          <a:lstStyle/>
          <a:p>
            <a:r>
              <a:rPr lang="en-US" dirty="0"/>
              <a:t>What is MEDIC?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291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Michigan Emergency Department Improvement Collaborative (MEDIC)</a:t>
            </a:r>
            <a:r>
              <a:rPr lang="en-US" dirty="0"/>
              <a:t> was launched in 2015 as an emergency physician-led quality improvement Collaborative comprised of hospitals across Michigan.</a:t>
            </a:r>
          </a:p>
          <a:p>
            <a:r>
              <a:rPr lang="en-US" dirty="0"/>
              <a:t>MEDIC partners with emergency physicians who work together to collect and analyze data, identify best practices based on medical evidence, and improve collective performance.</a:t>
            </a:r>
          </a:p>
          <a:p>
            <a:r>
              <a:rPr lang="en-US" dirty="0"/>
              <a:t>Participating EDs submit data to a clinical registry maintained by the MEDIC Coordinating Center.</a:t>
            </a:r>
          </a:p>
          <a:p>
            <a:r>
              <a:rPr lang="en-US" dirty="0"/>
              <a:t>Support for MEDIC is provided by Blue Cross Blue Shield of Michigan and Blue Care Network within the </a:t>
            </a:r>
            <a:r>
              <a:rPr lang="en-US" dirty="0">
                <a:hlinkClick r:id="rId3"/>
              </a:rPr>
              <a:t>BCBSM Value Partnerships </a:t>
            </a:r>
            <a:r>
              <a:rPr lang="en-US" dirty="0"/>
              <a:t>program.</a:t>
            </a:r>
          </a:p>
        </p:txBody>
      </p:sp>
    </p:spTree>
    <p:extLst>
      <p:ext uri="{BB962C8B-B14F-4D97-AF65-F5344CB8AC3E}">
        <p14:creationId xmlns:p14="http://schemas.microsoft.com/office/powerpoint/2010/main" val="1922502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800" y="336242"/>
            <a:ext cx="11282765" cy="932452"/>
          </a:xfrm>
        </p:spPr>
        <p:txBody>
          <a:bodyPr>
            <a:normAutofit fontScale="90000"/>
          </a:bodyPr>
          <a:lstStyle/>
          <a:p>
            <a:r>
              <a:rPr lang="en-US" dirty="0"/>
              <a:t>Why Promote ED Guidelines to Reduce Low-Value CXRs in Children with Asthma, Bronchiolitis, &amp; Croup?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64" y="1944303"/>
            <a:ext cx="11290434" cy="4629751"/>
          </a:xfrm>
        </p:spPr>
        <p:txBody>
          <a:bodyPr>
            <a:normAutofit/>
          </a:bodyPr>
          <a:lstStyle/>
          <a:p>
            <a:r>
              <a:rPr lang="en-US" dirty="0"/>
              <a:t>Most children with asthma, croup, or bronchiolitis do not benefit from CXR</a:t>
            </a:r>
          </a:p>
          <a:p>
            <a:pPr lvl="1"/>
            <a:r>
              <a:rPr lang="en-US" i="1" dirty="0"/>
              <a:t>AAP, Society for Hospital Medicine, &amp; Choosing Wisely discourage routine CXRs in these children</a:t>
            </a:r>
          </a:p>
          <a:p>
            <a:pPr lvl="1">
              <a:spcBef>
                <a:spcPts val="1000"/>
              </a:spcBef>
            </a:pPr>
            <a:r>
              <a:rPr lang="en-US" i="1" dirty="0"/>
              <a:t>Overuse leads to excess cost, radiation exposure, &amp; overtreatment with antibiotics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/>
              <a:t>Varied experience with &amp; approaches to the care of children</a:t>
            </a:r>
          </a:p>
          <a:p>
            <a:pPr lvl="1"/>
            <a:r>
              <a:rPr lang="en-US" i="1" dirty="0"/>
              <a:t>Can result in a lack of standardized approach to care within &amp; between hospitals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/>
              <a:t>Literature-based clinical features can help identify when CXR is low value</a:t>
            </a:r>
          </a:p>
          <a:p>
            <a:pPr lvl="1"/>
            <a:r>
              <a:rPr lang="en-US" i="1" dirty="0"/>
              <a:t>Symptoms are regularly encountered in the ED &amp; can overlap with pneumonia</a:t>
            </a:r>
          </a:p>
          <a:p>
            <a:pPr lvl="1"/>
            <a:r>
              <a:rPr lang="en-US" i="1" dirty="0"/>
              <a:t>Guidelines may alleviate concerns about missing clinically-significant pneumonia</a:t>
            </a:r>
          </a:p>
        </p:txBody>
      </p:sp>
    </p:spTree>
    <p:extLst>
      <p:ext uri="{BB962C8B-B14F-4D97-AF65-F5344CB8AC3E}">
        <p14:creationId xmlns:p14="http://schemas.microsoft.com/office/powerpoint/2010/main" val="74964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011" y="1602423"/>
            <a:ext cx="6015033" cy="4585323"/>
          </a:xfrm>
        </p:spPr>
        <p:txBody>
          <a:bodyPr>
            <a:noAutofit/>
          </a:bodyPr>
          <a:lstStyle/>
          <a:p>
            <a:r>
              <a:rPr lang="en-US" dirty="0"/>
              <a:t>Consensus-driven</a:t>
            </a:r>
          </a:p>
          <a:p>
            <a:r>
              <a:rPr lang="en-US" dirty="0"/>
              <a:t>Supported by thoughtful review of evidence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Developed for PEM/ED clinicians by: </a:t>
            </a:r>
          </a:p>
          <a:p>
            <a:pPr lvl="1"/>
            <a:r>
              <a:rPr lang="en-US" b="1" dirty="0"/>
              <a:t>Practicing ED physicians</a:t>
            </a:r>
          </a:p>
          <a:p>
            <a:pPr lvl="1"/>
            <a:r>
              <a:rPr lang="en-US" b="1" dirty="0"/>
              <a:t>From multiple health systems </a:t>
            </a:r>
          </a:p>
          <a:p>
            <a:pPr lvl="1"/>
            <a:r>
              <a:rPr lang="en-US" b="1" dirty="0"/>
              <a:t>Across the state of Michigan</a:t>
            </a:r>
          </a:p>
          <a:p>
            <a:r>
              <a:rPr lang="en-US" dirty="0"/>
              <a:t>To optimize ED use of CXR in children with respiratory illness</a:t>
            </a:r>
          </a:p>
          <a:p>
            <a:r>
              <a:rPr lang="en-US" dirty="0"/>
              <a:t>Endorsed by MEDIC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0750" y="371631"/>
            <a:ext cx="6469553" cy="720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are these guidelines?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7D6539-F613-D5A6-5648-B064BCAE4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5231" y="371631"/>
            <a:ext cx="2131138" cy="2847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343D94-35B5-AFA6-55C7-084AA07F6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883" y="2010824"/>
            <a:ext cx="2131138" cy="283635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D5DC23-237F-913B-6EEB-F3FFB27DB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8556" y="3782474"/>
            <a:ext cx="2131138" cy="283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6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6801" y="133406"/>
            <a:ext cx="10699053" cy="72054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Guidelines</a:t>
            </a:r>
            <a:endParaRPr lang="en-US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0D3406-BAC6-9D54-A37C-C10884C3E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43" y="853953"/>
            <a:ext cx="4652827" cy="3105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7D6A70-41CA-E884-DA8F-A0BA11EDD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976" y="1689920"/>
            <a:ext cx="7297908" cy="516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97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969" y="185165"/>
            <a:ext cx="8409265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Asthma, Bronchiolitis, &amp; Croup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1172221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2215788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4807504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69005" y="1239899"/>
            <a:ext cx="898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Reduce CXR utilization &amp; variability of CXR use in common respiratory illnesses seen in EDs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69005" y="2123454"/>
            <a:ext cx="8989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Asthma, bronchiolitis, &amp; croup are the common respiratory conditions for which children seek emergency care with wide variation in CXR utilization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9005" y="3284009"/>
            <a:ext cx="92272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American Academy of Pediatrics Subcommittee on Diagnosis and Management of Bronchiolitis. Diagnosis and management of bronchiolitis. </a:t>
            </a:r>
            <a:r>
              <a:rPr lang="en-US" sz="1600" i="1" dirty="0"/>
              <a:t>Pediatrics</a:t>
            </a:r>
            <a:r>
              <a:rPr lang="en-US" sz="1600" dirty="0"/>
              <a:t>. 2006 Oct;118(4):1774-93. 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Choi J, Lee GL. Common pediatric respiratory emergencies. </a:t>
            </a:r>
            <a:r>
              <a:rPr lang="en-US" sz="1600" i="1" dirty="0" err="1"/>
              <a:t>Emerg</a:t>
            </a:r>
            <a:r>
              <a:rPr lang="en-US" sz="1600" i="1" dirty="0"/>
              <a:t> Med </a:t>
            </a:r>
            <a:r>
              <a:rPr lang="en-US" sz="1600" i="1" dirty="0" err="1"/>
              <a:t>Clin</a:t>
            </a:r>
            <a:r>
              <a:rPr lang="en-US" sz="1600" i="1" dirty="0"/>
              <a:t> North Am</a:t>
            </a:r>
            <a:r>
              <a:rPr lang="en-US" sz="1600" dirty="0"/>
              <a:t>. 2012 May;30(2):529-63, x.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Florin TA, et al. Viral bronchiolitis. </a:t>
            </a:r>
            <a:r>
              <a:rPr lang="en-US" sz="1600" i="1" dirty="0"/>
              <a:t>Lancet</a:t>
            </a:r>
            <a:r>
              <a:rPr lang="en-US" sz="1600" dirty="0"/>
              <a:t>. 2017 Jan 14;389(10065):211-224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Hanna J, et al. Epidemiological analysis of croup in the emergency department using two national datasets. </a:t>
            </a:r>
            <a:r>
              <a:rPr lang="en-US" sz="1600" i="1" dirty="0" err="1"/>
              <a:t>Int</a:t>
            </a:r>
            <a:r>
              <a:rPr lang="en-US" sz="1600" i="1" dirty="0"/>
              <a:t> J </a:t>
            </a:r>
            <a:r>
              <a:rPr lang="en-US" sz="1600" i="1" dirty="0" err="1"/>
              <a:t>Pediatr</a:t>
            </a:r>
            <a:r>
              <a:rPr lang="en-US" sz="1600" i="1" dirty="0"/>
              <a:t> </a:t>
            </a:r>
            <a:r>
              <a:rPr lang="en-US" sz="1600" i="1" dirty="0" err="1"/>
              <a:t>Otorhinolaryngol</a:t>
            </a:r>
            <a:r>
              <a:rPr lang="en-US" sz="1600" dirty="0"/>
              <a:t>. 2019 Nov;126:109641. 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Mansbach</a:t>
            </a:r>
            <a:r>
              <a:rPr lang="en-US" sz="1600" dirty="0"/>
              <a:t> JM, et al. Bronchiolitis in US emergency departments 1992 to 2000: epidemiology and practice variation. </a:t>
            </a:r>
            <a:r>
              <a:rPr lang="en-US" sz="1600" i="1" dirty="0" err="1"/>
              <a:t>Pediatr</a:t>
            </a:r>
            <a:r>
              <a:rPr lang="en-US" sz="1600" i="1" dirty="0"/>
              <a:t> </a:t>
            </a:r>
            <a:r>
              <a:rPr lang="en-US" sz="1600" i="1" dirty="0" err="1"/>
              <a:t>Emerg</a:t>
            </a:r>
            <a:r>
              <a:rPr lang="en-US" sz="1600" i="1" dirty="0"/>
              <a:t> Care</a:t>
            </a:r>
            <a:r>
              <a:rPr lang="en-US" sz="1600" dirty="0"/>
              <a:t>. 2005 Apr;21(4):242-7.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rgbClr val="212121"/>
                </a:solidFill>
                <a:ea typeface="Calibri" panose="020F0502020204030204" pitchFamily="34" charset="0"/>
              </a:rPr>
              <a:t>Richards AM. Pediatric Respiratory Emergencies. </a:t>
            </a:r>
            <a:r>
              <a:rPr lang="en-US" sz="1600" i="1" dirty="0" err="1">
                <a:solidFill>
                  <a:srgbClr val="212121"/>
                </a:solidFill>
                <a:ea typeface="Calibri" panose="020F0502020204030204" pitchFamily="34" charset="0"/>
              </a:rPr>
              <a:t>Emerg</a:t>
            </a:r>
            <a:r>
              <a:rPr lang="en-US" sz="1600" i="1" dirty="0">
                <a:solidFill>
                  <a:srgbClr val="212121"/>
                </a:solidFill>
                <a:ea typeface="Calibri" panose="020F0502020204030204" pitchFamily="34" charset="0"/>
              </a:rPr>
              <a:t> Med </a:t>
            </a:r>
            <a:r>
              <a:rPr lang="en-US" sz="1600" i="1" dirty="0" err="1">
                <a:solidFill>
                  <a:srgbClr val="212121"/>
                </a:solidFill>
                <a:ea typeface="Calibri" panose="020F0502020204030204" pitchFamily="34" charset="0"/>
              </a:rPr>
              <a:t>Clin</a:t>
            </a:r>
            <a:r>
              <a:rPr lang="en-US" sz="1600" i="1" dirty="0">
                <a:solidFill>
                  <a:srgbClr val="212121"/>
                </a:solidFill>
                <a:ea typeface="Calibri" panose="020F0502020204030204" pitchFamily="34" charset="0"/>
              </a:rPr>
              <a:t> North Am</a:t>
            </a:r>
            <a:r>
              <a:rPr lang="en-US" sz="1600" dirty="0">
                <a:solidFill>
                  <a:srgbClr val="212121"/>
                </a:solidFill>
                <a:ea typeface="Calibri" panose="020F0502020204030204" pitchFamily="34" charset="0"/>
              </a:rPr>
              <a:t>. 2016 Feb;34(1):77-96. </a:t>
            </a:r>
          </a:p>
          <a:p>
            <a:pPr>
              <a:spcAft>
                <a:spcPts val="600"/>
              </a:spcAft>
            </a:pPr>
            <a:r>
              <a:rPr lang="en-US" sz="1600" dirty="0" err="1">
                <a:solidFill>
                  <a:srgbClr val="212121"/>
                </a:solidFill>
                <a:ea typeface="Calibri" panose="020F0502020204030204" pitchFamily="34" charset="0"/>
              </a:rPr>
              <a:t>Zahran</a:t>
            </a:r>
            <a:r>
              <a:rPr lang="en-US" sz="1600" dirty="0">
                <a:solidFill>
                  <a:srgbClr val="212121"/>
                </a:solidFill>
                <a:ea typeface="Calibri" panose="020F0502020204030204" pitchFamily="34" charset="0"/>
              </a:rPr>
              <a:t> HS, et al. Vital Signs: Asthma in Children - United States, 2001-2016. </a:t>
            </a:r>
            <a:r>
              <a:rPr lang="en-US" sz="1600" i="1" dirty="0">
                <a:solidFill>
                  <a:srgbClr val="212121"/>
                </a:solidFill>
                <a:ea typeface="Calibri" panose="020F0502020204030204" pitchFamily="34" charset="0"/>
              </a:rPr>
              <a:t>MMWR </a:t>
            </a:r>
            <a:r>
              <a:rPr lang="en-US" sz="1600" i="1" dirty="0" err="1">
                <a:solidFill>
                  <a:srgbClr val="212121"/>
                </a:solidFill>
                <a:ea typeface="Calibri" panose="020F0502020204030204" pitchFamily="34" charset="0"/>
              </a:rPr>
              <a:t>Morb</a:t>
            </a:r>
            <a:r>
              <a:rPr lang="en-US" sz="1600" i="1" dirty="0">
                <a:solidFill>
                  <a:srgbClr val="212121"/>
                </a:solidFill>
                <a:ea typeface="Calibri" panose="020F0502020204030204" pitchFamily="34" charset="0"/>
              </a:rPr>
              <a:t> Mortal </a:t>
            </a:r>
            <a:r>
              <a:rPr lang="en-US" sz="1600" i="1" dirty="0" err="1">
                <a:solidFill>
                  <a:srgbClr val="212121"/>
                </a:solidFill>
                <a:ea typeface="Calibri" panose="020F0502020204030204" pitchFamily="34" charset="0"/>
              </a:rPr>
              <a:t>Wkly</a:t>
            </a:r>
            <a:r>
              <a:rPr lang="en-US" sz="1600" i="1" dirty="0">
                <a:solidFill>
                  <a:srgbClr val="212121"/>
                </a:solidFill>
                <a:ea typeface="Calibri" panose="020F0502020204030204" pitchFamily="34" charset="0"/>
              </a:rPr>
              <a:t> Rep</a:t>
            </a:r>
            <a:r>
              <a:rPr lang="en-US" sz="1600" dirty="0">
                <a:solidFill>
                  <a:srgbClr val="212121"/>
                </a:solidFill>
                <a:ea typeface="Calibri" panose="020F0502020204030204" pitchFamily="34" charset="0"/>
              </a:rPr>
              <a:t>. 2018 Feb 9;67(5):149-155. </a:t>
            </a:r>
            <a:endParaRPr lang="en-US" sz="16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6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969" y="185165"/>
            <a:ext cx="8916579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chest x-ray for respiratory illness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797050" y="1195552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8494" y="2691570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969" y="5218044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8458" y="1241719"/>
            <a:ext cx="898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Reduce CXR utilization &amp; variability of CXR use in common respiratory illnesses seen in EDs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6441" y="2245295"/>
            <a:ext cx="89897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MEDIC data &amp; literature demonstrate unwarranted variability in CXR use in sites with different patient &amp; provider characteristics </a:t>
            </a:r>
          </a:p>
          <a:p>
            <a:pPr>
              <a:spcAft>
                <a:spcPts val="1200"/>
              </a:spcAft>
            </a:pPr>
            <a:r>
              <a:rPr lang="en-US" dirty="0"/>
              <a:t>Standard guidance on when a CXR is not likely to reveal clinically-important findings can assist clinicians caring for children in their decision-making processes &amp; reduce variation in care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9DF271-25CF-1345-9F2B-B816B2196FA1}"/>
              </a:ext>
            </a:extLst>
          </p:cNvPr>
          <p:cNvSpPr txBox="1"/>
          <p:nvPr/>
        </p:nvSpPr>
        <p:spPr>
          <a:xfrm>
            <a:off x="2136441" y="4140825"/>
            <a:ext cx="923379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National Asthma Education and Prevention Program.  Expert panel report 3 (EPR 3): Guidelines for the diagnosis and management of asthma-summary report 2007. </a:t>
            </a:r>
            <a:r>
              <a:rPr lang="en-US" sz="1600" i="1" dirty="0"/>
              <a:t>J Allergy </a:t>
            </a:r>
            <a:r>
              <a:rPr lang="en-US" sz="1600" i="1" dirty="0" err="1"/>
              <a:t>Clin</a:t>
            </a:r>
            <a:r>
              <a:rPr lang="en-US" sz="1600" i="1" dirty="0"/>
              <a:t> </a:t>
            </a:r>
            <a:r>
              <a:rPr lang="en-US" sz="1600" i="1" dirty="0" err="1"/>
              <a:t>Immunol</a:t>
            </a:r>
            <a:r>
              <a:rPr lang="en-US" sz="1600" dirty="0"/>
              <a:t>. 2007;120:S94-S138.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Petrocheilou</a:t>
            </a:r>
            <a:r>
              <a:rPr lang="en-US" sz="1600" dirty="0"/>
              <a:t> A. et al.  Viral Croup: diagnosis and a treatment algorithm. </a:t>
            </a:r>
            <a:r>
              <a:rPr lang="en-US" sz="1600" i="1" dirty="0" err="1"/>
              <a:t>Pediatr</a:t>
            </a:r>
            <a:r>
              <a:rPr lang="en-US" sz="1600" i="1" dirty="0"/>
              <a:t> </a:t>
            </a:r>
            <a:r>
              <a:rPr lang="en-US" sz="1600" i="1" dirty="0" err="1"/>
              <a:t>Pulm</a:t>
            </a:r>
            <a:r>
              <a:rPr lang="en-US" sz="1600" dirty="0"/>
              <a:t>. 2014;49(5)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Ralston RL. Et al.  Clinical Practice Guideline: The diagnosis, management and prevention of bronchiolitis.  From the American Academy of Pediatrics. </a:t>
            </a:r>
            <a:r>
              <a:rPr lang="en-US" sz="1600" i="1" dirty="0"/>
              <a:t>Pediatrics</a:t>
            </a:r>
            <a:r>
              <a:rPr lang="en-US" sz="1600" dirty="0"/>
              <a:t>. November 2014; 134 (5) 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Society of Hospital Medicine: Pediatric Hospital Medicine. </a:t>
            </a:r>
            <a:r>
              <a:rPr lang="en-US" sz="1600" i="1" dirty="0"/>
              <a:t>Choosing Wisely. </a:t>
            </a:r>
            <a:r>
              <a:rPr lang="en-US" sz="1600" dirty="0"/>
              <a:t>2013 February.  </a:t>
            </a:r>
            <a:r>
              <a:rPr lang="en-US" sz="1600" dirty="0">
                <a:hlinkClick r:id="rId2"/>
              </a:rPr>
              <a:t>https://www.choosingwisely.org/clinician-lists/society-hospital-medicine-pediatric-chest-radiographs-for-uncomplicated-asthma-bronchiolitis/</a:t>
            </a:r>
            <a:r>
              <a:rPr lang="en-US" sz="1600" dirty="0"/>
              <a:t>. 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Shuh</a:t>
            </a:r>
            <a:r>
              <a:rPr lang="en-US" sz="1600" dirty="0"/>
              <a:t> S et al. Evaluation of the utility of radiography in acute bronchiolitis. </a:t>
            </a:r>
            <a:r>
              <a:rPr lang="en-US" sz="1600" i="1" dirty="0"/>
              <a:t>J </a:t>
            </a:r>
            <a:r>
              <a:rPr lang="en-US" sz="1600" i="1" dirty="0" err="1"/>
              <a:t>Pediatr</a:t>
            </a:r>
            <a:r>
              <a:rPr lang="en-US" sz="1600" dirty="0"/>
              <a:t>. 2007; 150:429-433</a:t>
            </a:r>
          </a:p>
        </p:txBody>
      </p:sp>
    </p:spTree>
    <p:extLst>
      <p:ext uri="{BB962C8B-B14F-4D97-AF65-F5344CB8AC3E}">
        <p14:creationId xmlns:p14="http://schemas.microsoft.com/office/powerpoint/2010/main" val="1407434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71798" y="131580"/>
            <a:ext cx="11083387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think twice if “NONE of these” are present</a:t>
            </a:r>
            <a:r>
              <a:rPr lang="en-US" sz="4400" dirty="0">
                <a:latin typeface="+mj-lt"/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850354" y="1953745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798" y="3211210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1273" y="5262844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074" y="858101"/>
            <a:ext cx="9321114" cy="6037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25407" y="1644627"/>
            <a:ext cx="8989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Flip the script – instead of focusing on when to image as the default, guide providers to consider circumstances under which a CXR may not be needed</a:t>
            </a:r>
          </a:p>
          <a:p>
            <a:pPr>
              <a:spcAft>
                <a:spcPts val="1200"/>
              </a:spcAft>
            </a:pPr>
            <a:r>
              <a:rPr lang="en-US" dirty="0"/>
              <a:t>To signal to providers when a CXR is likely to be low-value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5407" y="2980378"/>
            <a:ext cx="898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MEDIC data registry &amp; the medical literature point to this low risk population of children – with none of a group of concerning clinical factors – in whom a CXR is UNLIKELY to reveal findings that require an alternate management decision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9DF271-25CF-1345-9F2B-B816B2196FA1}"/>
              </a:ext>
            </a:extLst>
          </p:cNvPr>
          <p:cNvSpPr txBox="1"/>
          <p:nvPr/>
        </p:nvSpPr>
        <p:spPr>
          <a:xfrm>
            <a:off x="2136441" y="4185627"/>
            <a:ext cx="923379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/>
              <a:t>National Asthma Education and Prevention Program.  Expert panel report 3 (EPR 3): Guidelines for the diagnosis and management of asthma-summary report 2007. </a:t>
            </a:r>
            <a:r>
              <a:rPr lang="en-US" sz="1600" i="1" dirty="0"/>
              <a:t>J Allergy </a:t>
            </a:r>
            <a:r>
              <a:rPr lang="en-US" sz="1600" i="1" dirty="0" err="1"/>
              <a:t>Clin</a:t>
            </a:r>
            <a:r>
              <a:rPr lang="en-US" sz="1600" i="1" dirty="0"/>
              <a:t> </a:t>
            </a:r>
            <a:r>
              <a:rPr lang="en-US" sz="1600" i="1" dirty="0" err="1"/>
              <a:t>Immunol</a:t>
            </a:r>
            <a:r>
              <a:rPr lang="en-US" sz="1600" dirty="0"/>
              <a:t>. 2007;120:S94-S138.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Petrocheilou</a:t>
            </a:r>
            <a:r>
              <a:rPr lang="en-US" sz="1600" dirty="0"/>
              <a:t> A. et al.  Viral Croup: diagnosis and a treatment algorithm. </a:t>
            </a:r>
            <a:r>
              <a:rPr lang="en-US" sz="1600" i="1" dirty="0" err="1"/>
              <a:t>Pediatr</a:t>
            </a:r>
            <a:r>
              <a:rPr lang="en-US" sz="1600" i="1" dirty="0"/>
              <a:t> </a:t>
            </a:r>
            <a:r>
              <a:rPr lang="en-US" sz="1600" i="1" dirty="0" err="1"/>
              <a:t>Pulm</a:t>
            </a:r>
            <a:r>
              <a:rPr lang="en-US" sz="1600" dirty="0"/>
              <a:t>. 2014;49(5)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Ralston RL. Et al.  Clinical Practice Guideline: The diagnosis, management and prevention of bronchiolitis.  From the American Academy of Pediatrics. </a:t>
            </a:r>
            <a:r>
              <a:rPr lang="en-US" sz="1600" i="1" dirty="0"/>
              <a:t>Pediatrics</a:t>
            </a:r>
            <a:r>
              <a:rPr lang="en-US" sz="1600" dirty="0"/>
              <a:t>. November 2014; 134 (5) 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Society of Hospital Medicine: Pediatric Hospital Medicine. </a:t>
            </a:r>
            <a:r>
              <a:rPr lang="en-US" sz="1600" i="1" dirty="0"/>
              <a:t>Choosing Wisely. </a:t>
            </a:r>
            <a:r>
              <a:rPr lang="en-US" sz="1600" dirty="0"/>
              <a:t>2013 February.  </a:t>
            </a:r>
            <a:r>
              <a:rPr lang="en-US" sz="1600" dirty="0">
                <a:hlinkClick r:id="rId3"/>
              </a:rPr>
              <a:t>https://www.choosingwisely.org/clinician-lists/society-hospital-medicine-pediatric-chest-radiographs-for-uncomplicated-asthma-bronchiolitis/</a:t>
            </a:r>
            <a:r>
              <a:rPr lang="en-US" sz="1600" dirty="0"/>
              <a:t>. </a:t>
            </a:r>
          </a:p>
          <a:p>
            <a:pPr>
              <a:spcAft>
                <a:spcPts val="600"/>
              </a:spcAft>
            </a:pPr>
            <a:r>
              <a:rPr lang="en-US" sz="1600" dirty="0" err="1"/>
              <a:t>Shuh</a:t>
            </a:r>
            <a:r>
              <a:rPr lang="en-US" sz="1600" dirty="0"/>
              <a:t> S et al. Evaluation of the utility of radiography in acute bronchiolitis. </a:t>
            </a:r>
            <a:r>
              <a:rPr lang="en-US" sz="1600" i="1" dirty="0"/>
              <a:t>J </a:t>
            </a:r>
            <a:r>
              <a:rPr lang="en-US" sz="1600" i="1" dirty="0" err="1"/>
              <a:t>Pediatr</a:t>
            </a:r>
            <a:r>
              <a:rPr lang="en-US" sz="1600" dirty="0"/>
              <a:t>. 2007; 150:429-433</a:t>
            </a:r>
          </a:p>
        </p:txBody>
      </p:sp>
    </p:spTree>
    <p:extLst>
      <p:ext uri="{BB962C8B-B14F-4D97-AF65-F5344CB8AC3E}">
        <p14:creationId xmlns:p14="http://schemas.microsoft.com/office/powerpoint/2010/main" val="187922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71798" y="116460"/>
            <a:ext cx="11192091" cy="644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>
                <a:latin typeface="+mj-lt"/>
              </a:rPr>
              <a:t>Why </a:t>
            </a:r>
            <a:r>
              <a:rPr lang="en-US" sz="4400" i="1" dirty="0">
                <a:latin typeface="+mj-lt"/>
              </a:rPr>
              <a:t>“presence of one or more of these does NOT automatically require a CXR”?</a:t>
            </a:r>
            <a:endParaRPr lang="en-US" sz="44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3879" y="2261720"/>
            <a:ext cx="103909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GOALS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5323" y="3876895"/>
            <a:ext cx="161764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RATIONALE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94798" y="5827536"/>
            <a:ext cx="1698173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LITERATURE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937" y="1378046"/>
            <a:ext cx="5197842" cy="8223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148407" y="2307887"/>
            <a:ext cx="980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Obtaining a CXR in children with asthma, bronchiolitis, or croup should not be automatic but thoughtful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8407" y="3076675"/>
            <a:ext cx="8989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Clinicians can &amp; should use a number of factors when deciding to order a CXR for a child with asthma, bronchiolitis, or croup </a:t>
            </a:r>
          </a:p>
          <a:p>
            <a:pPr>
              <a:spcAft>
                <a:spcPts val="1200"/>
              </a:spcAft>
            </a:pPr>
            <a:r>
              <a:rPr lang="en-US" dirty="0"/>
              <a:t>The decision to order a CXR should be weighed against the likelihood that information from the CXR will change your course of treatment or disposition decision</a:t>
            </a:r>
          </a:p>
          <a:p>
            <a:pPr>
              <a:spcAft>
                <a:spcPts val="1200"/>
              </a:spcAft>
            </a:pPr>
            <a:r>
              <a:rPr lang="en-US" dirty="0"/>
              <a:t>There is insufficient evidence in the published literature to give a specific weight to the clinical factors that may prompt a CXR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0CD99A-77EB-A849-B829-52411D1EDABA}"/>
              </a:ext>
            </a:extLst>
          </p:cNvPr>
          <p:cNvSpPr txBox="1"/>
          <p:nvPr/>
        </p:nvSpPr>
        <p:spPr>
          <a:xfrm>
            <a:off x="2148407" y="5419731"/>
            <a:ext cx="955635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Shah SN, et al.  Does this child have pneumonia? The rational clinical examination systematic review. </a:t>
            </a:r>
            <a:r>
              <a:rPr lang="en-US" i="1" dirty="0"/>
              <a:t>JAMA</a:t>
            </a:r>
            <a:r>
              <a:rPr lang="en-US" dirty="0"/>
              <a:t>. 2017;318(5):462-471.</a:t>
            </a:r>
          </a:p>
          <a:p>
            <a:r>
              <a:rPr lang="en-US" dirty="0"/>
              <a:t>Chao JH, et al. Predictors of airspace disease on CXR in ED patients with clinical bronchiolitis: A systematic review and meta-analysis. </a:t>
            </a:r>
            <a:r>
              <a:rPr lang="en-US" i="1" dirty="0"/>
              <a:t>Academic Emergency Medicine Journal.</a:t>
            </a:r>
            <a:r>
              <a:rPr lang="en-US" dirty="0"/>
              <a:t> Oct 2016;23(10).</a:t>
            </a:r>
          </a:p>
        </p:txBody>
      </p:sp>
    </p:spTree>
    <p:extLst>
      <p:ext uri="{BB962C8B-B14F-4D97-AF65-F5344CB8AC3E}">
        <p14:creationId xmlns:p14="http://schemas.microsoft.com/office/powerpoint/2010/main" val="90225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3104</TotalTime>
  <Words>1934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MEDIC Guidelines to Reduce  Low-Value CXRs in Children with Asthma, Croup, or Bronchiolitis</vt:lpstr>
      <vt:lpstr>What is MEDIC?</vt:lpstr>
      <vt:lpstr>Why Promote ED Guidelines to Reduce Low-Value CXRs in Children with Asthma, Bronchiolitis, &amp; Croup?</vt:lpstr>
      <vt:lpstr>What are these guidelines?</vt:lpstr>
      <vt:lpstr>The Guidelines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these guidelines?</vt:lpstr>
      <vt:lpstr>New 2022 pediatric Choosing Wisely guidelines  align with MEDIC CXR reduction strategy</vt:lpstr>
      <vt:lpstr>MEDIC Guideline Updates: January 2023</vt:lpstr>
      <vt:lpstr>Key References</vt:lpstr>
      <vt:lpstr>Key References cont’d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Hogikyan, Megan</dc:creator>
  <cp:lastModifiedBy>Hogikyan, Megan</cp:lastModifiedBy>
  <cp:revision>159</cp:revision>
  <dcterms:created xsi:type="dcterms:W3CDTF">2019-04-25T20:00:37Z</dcterms:created>
  <dcterms:modified xsi:type="dcterms:W3CDTF">2023-01-26T17:17:45Z</dcterms:modified>
</cp:coreProperties>
</file>